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26" r:id="rId1"/>
  </p:sldMasterIdLst>
  <p:notesMasterIdLst>
    <p:notesMasterId r:id="rId13"/>
  </p:notesMasterIdLst>
  <p:sldIdLst>
    <p:sldId id="256" r:id="rId2"/>
    <p:sldId id="266" r:id="rId3"/>
    <p:sldId id="257"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Montserrat Black" panose="020B0604020202020204" charset="0"/>
      <p:regular r:id="rId18"/>
    </p:embeddedFont>
    <p:embeddedFont>
      <p:font typeface="Calibri Light" panose="020F0302020204030204" pitchFamily="34" charset="0"/>
      <p:regular r:id="rId19"/>
      <p:italic r:id="rId20"/>
    </p:embeddedFont>
    <p:embeddedFont>
      <p:font typeface="Inconsolata"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7" d="100"/>
          <a:sy n="97" d="100"/>
        </p:scale>
        <p:origin x="3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87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660817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527871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8890592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7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040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623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620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3048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68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746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970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339214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801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474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239616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71630788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586915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122991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6118907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50729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12481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2/2/2026</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05196459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9664"/>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Amazon Sales Dashboard</a:t>
            </a:r>
            <a:endParaRPr lang="en-US" sz="4450" dirty="0"/>
          </a:p>
        </p:txBody>
      </p:sp>
      <p:sp>
        <p:nvSpPr>
          <p:cNvPr id="4" name="Text 1"/>
          <p:cNvSpPr/>
          <p:nvPr/>
        </p:nvSpPr>
        <p:spPr>
          <a:xfrm>
            <a:off x="272682" y="7093233"/>
            <a:ext cx="1703604" cy="920057"/>
          </a:xfrm>
          <a:prstGeom prst="rect">
            <a:avLst/>
          </a:prstGeom>
          <a:noFill/>
          <a:ln/>
        </p:spPr>
        <p:txBody>
          <a:bodyPr wrap="none" lIns="0" tIns="0" rIns="0" bIns="0" rtlCol="0" anchor="t"/>
          <a:lstStyle/>
          <a:p>
            <a:pPr marL="0" indent="0" algn="l">
              <a:lnSpc>
                <a:spcPts val="2850"/>
              </a:lnSpc>
              <a:buNone/>
            </a:pPr>
            <a:r>
              <a:rPr lang="en-US" sz="1750" dirty="0" smtClean="0">
                <a:solidFill>
                  <a:srgbClr val="151617"/>
                </a:solidFill>
                <a:latin typeface="Inconsolata" pitchFamily="34" charset="0"/>
                <a:ea typeface="Inconsolata" pitchFamily="34" charset="-122"/>
              </a:rPr>
              <a:t>NAME: Anushka</a:t>
            </a:r>
          </a:p>
          <a:p>
            <a:pPr marL="0" indent="0" algn="l">
              <a:lnSpc>
                <a:spcPts val="2850"/>
              </a:lnSpc>
              <a:buNone/>
            </a:pPr>
            <a:r>
              <a:rPr lang="en-US" sz="1750" dirty="0" smtClean="0">
                <a:solidFill>
                  <a:srgbClr val="151617"/>
                </a:solidFill>
                <a:latin typeface="Inconsolata" pitchFamily="34" charset="0"/>
                <a:ea typeface="Inconsolata" pitchFamily="34" charset="-122"/>
              </a:rPr>
              <a:t>1</a:t>
            </a:r>
            <a:r>
              <a:rPr lang="en-US" sz="1750" baseline="30000" dirty="0" smtClean="0">
                <a:solidFill>
                  <a:srgbClr val="151617"/>
                </a:solidFill>
                <a:latin typeface="Inconsolata" pitchFamily="34" charset="0"/>
                <a:ea typeface="Inconsolata" pitchFamily="34" charset="-122"/>
              </a:rPr>
              <a:t>st</a:t>
            </a:r>
            <a:r>
              <a:rPr lang="en-US" sz="1750" dirty="0" smtClean="0">
                <a:solidFill>
                  <a:srgbClr val="151617"/>
                </a:solidFill>
                <a:latin typeface="Inconsolata" pitchFamily="34" charset="0"/>
                <a:ea typeface="Inconsolata" pitchFamily="34" charset="-122"/>
              </a:rPr>
              <a:t> mba</a:t>
            </a:r>
            <a:endParaRPr lang="en-US" sz="1750" dirty="0"/>
          </a:p>
        </p:txBody>
      </p:sp>
      <p:sp>
        <p:nvSpPr>
          <p:cNvPr id="5" name="Text 1"/>
          <p:cNvSpPr/>
          <p:nvPr/>
        </p:nvSpPr>
        <p:spPr>
          <a:xfrm>
            <a:off x="946190" y="49645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Customer, Product &amp; Payment Insights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55514"/>
            <a:ext cx="6707386"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Key Insights &amp; Trends</a:t>
            </a:r>
            <a:endParaRPr lang="en-US" sz="4450" dirty="0"/>
          </a:p>
        </p:txBody>
      </p:sp>
      <p:sp>
        <p:nvSpPr>
          <p:cNvPr id="3" name="Shape 1"/>
          <p:cNvSpPr/>
          <p:nvPr/>
        </p:nvSpPr>
        <p:spPr>
          <a:xfrm>
            <a:off x="793790" y="2417921"/>
            <a:ext cx="6407944" cy="2164675"/>
          </a:xfrm>
          <a:prstGeom prst="roundRect">
            <a:avLst>
              <a:gd name="adj" fmla="val 6759"/>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4" name="Shape 2"/>
          <p:cNvSpPr/>
          <p:nvPr/>
        </p:nvSpPr>
        <p:spPr>
          <a:xfrm>
            <a:off x="763310" y="2417921"/>
            <a:ext cx="121920" cy="2164675"/>
          </a:xfrm>
          <a:prstGeom prst="roundRect">
            <a:avLst>
              <a:gd name="adj" fmla="val 7500"/>
            </a:avLst>
          </a:prstGeom>
          <a:solidFill>
            <a:srgbClr val="151617"/>
          </a:solidFill>
          <a:ln/>
        </p:spPr>
      </p:sp>
      <p:sp>
        <p:nvSpPr>
          <p:cNvPr id="5" name="Text 3"/>
          <p:cNvSpPr/>
          <p:nvPr/>
        </p:nvSpPr>
        <p:spPr>
          <a:xfrm>
            <a:off x="1142524" y="2675215"/>
            <a:ext cx="3894534" cy="425291"/>
          </a:xfrm>
          <a:prstGeom prst="rect">
            <a:avLst/>
          </a:prstGeom>
          <a:noFill/>
          <a:ln/>
        </p:spPr>
        <p:txBody>
          <a:bodyPr wrap="none" lIns="0" tIns="0" rIns="0" bIns="0" rtlCol="0" anchor="t"/>
          <a:lstStyle/>
          <a:p>
            <a:pPr marL="0" indent="0" algn="l">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Category Dominance</a:t>
            </a:r>
            <a:endParaRPr lang="en-US" sz="2650" dirty="0"/>
          </a:p>
        </p:txBody>
      </p:sp>
      <p:sp>
        <p:nvSpPr>
          <p:cNvPr id="6" name="Text 4"/>
          <p:cNvSpPr/>
          <p:nvPr/>
        </p:nvSpPr>
        <p:spPr>
          <a:xfrm>
            <a:off x="1142524" y="3236595"/>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Electronics ($18.5K) and Clothing ($12.8K) drive 67% of total revenue. High-margin electronics show 23% year-over-year growth in unit sales.</a:t>
            </a:r>
            <a:endParaRPr lang="en-US" sz="1750" dirty="0"/>
          </a:p>
        </p:txBody>
      </p:sp>
      <p:sp>
        <p:nvSpPr>
          <p:cNvPr id="7" name="Shape 5"/>
          <p:cNvSpPr/>
          <p:nvPr/>
        </p:nvSpPr>
        <p:spPr>
          <a:xfrm>
            <a:off x="7428548" y="2417921"/>
            <a:ext cx="6408063" cy="2164675"/>
          </a:xfrm>
          <a:prstGeom prst="roundRect">
            <a:avLst>
              <a:gd name="adj" fmla="val 6759"/>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8" name="Shape 6"/>
          <p:cNvSpPr/>
          <p:nvPr/>
        </p:nvSpPr>
        <p:spPr>
          <a:xfrm>
            <a:off x="7398067" y="2417921"/>
            <a:ext cx="121920" cy="2164675"/>
          </a:xfrm>
          <a:prstGeom prst="roundRect">
            <a:avLst>
              <a:gd name="adj" fmla="val 7500"/>
            </a:avLst>
          </a:prstGeom>
          <a:solidFill>
            <a:srgbClr val="151617"/>
          </a:solidFill>
          <a:ln/>
        </p:spPr>
      </p:sp>
      <p:sp>
        <p:nvSpPr>
          <p:cNvPr id="9" name="Text 7"/>
          <p:cNvSpPr/>
          <p:nvPr/>
        </p:nvSpPr>
        <p:spPr>
          <a:xfrm>
            <a:off x="7777282" y="2675215"/>
            <a:ext cx="3801666" cy="425291"/>
          </a:xfrm>
          <a:prstGeom prst="rect">
            <a:avLst/>
          </a:prstGeom>
          <a:noFill/>
          <a:ln/>
        </p:spPr>
        <p:txBody>
          <a:bodyPr wrap="none" lIns="0" tIns="0" rIns="0" bIns="0" rtlCol="0" anchor="t"/>
          <a:lstStyle/>
          <a:p>
            <a:pPr marL="0" indent="0" algn="l">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Payment Preference</a:t>
            </a:r>
            <a:endParaRPr lang="en-US" sz="2650" dirty="0"/>
          </a:p>
        </p:txBody>
      </p:sp>
      <p:sp>
        <p:nvSpPr>
          <p:cNvPr id="10" name="Text 8"/>
          <p:cNvSpPr/>
          <p:nvPr/>
        </p:nvSpPr>
        <p:spPr>
          <a:xfrm>
            <a:off x="7777282" y="3236595"/>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Digital payments (Amazon Pay + PayPal) account for 55% of transactions. Credit cards remain strong at 31%, while gift cards represent 5% of volume.</a:t>
            </a:r>
            <a:endParaRPr lang="en-US" sz="1750" dirty="0"/>
          </a:p>
        </p:txBody>
      </p:sp>
      <p:sp>
        <p:nvSpPr>
          <p:cNvPr id="11" name="Shape 9"/>
          <p:cNvSpPr/>
          <p:nvPr/>
        </p:nvSpPr>
        <p:spPr>
          <a:xfrm>
            <a:off x="793790" y="4809411"/>
            <a:ext cx="6407944" cy="2164675"/>
          </a:xfrm>
          <a:prstGeom prst="roundRect">
            <a:avLst>
              <a:gd name="adj" fmla="val 6759"/>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12" name="Shape 10"/>
          <p:cNvSpPr/>
          <p:nvPr/>
        </p:nvSpPr>
        <p:spPr>
          <a:xfrm>
            <a:off x="763310" y="4809411"/>
            <a:ext cx="121920" cy="2164675"/>
          </a:xfrm>
          <a:prstGeom prst="roundRect">
            <a:avLst>
              <a:gd name="adj" fmla="val 7500"/>
            </a:avLst>
          </a:prstGeom>
          <a:solidFill>
            <a:srgbClr val="151617"/>
          </a:solidFill>
          <a:ln/>
        </p:spPr>
      </p:sp>
      <p:sp>
        <p:nvSpPr>
          <p:cNvPr id="13" name="Text 11"/>
          <p:cNvSpPr/>
          <p:nvPr/>
        </p:nvSpPr>
        <p:spPr>
          <a:xfrm>
            <a:off x="1142524" y="5066705"/>
            <a:ext cx="3855839" cy="425291"/>
          </a:xfrm>
          <a:prstGeom prst="rect">
            <a:avLst/>
          </a:prstGeom>
          <a:noFill/>
          <a:ln/>
        </p:spPr>
        <p:txBody>
          <a:bodyPr wrap="none" lIns="0" tIns="0" rIns="0" bIns="0" rtlCol="0" anchor="t"/>
          <a:lstStyle/>
          <a:p>
            <a:pPr marL="0" indent="0" algn="l">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Urban Concentration</a:t>
            </a:r>
            <a:endParaRPr lang="en-US" sz="2650" dirty="0"/>
          </a:p>
        </p:txBody>
      </p:sp>
      <p:sp>
        <p:nvSpPr>
          <p:cNvPr id="14" name="Text 12"/>
          <p:cNvSpPr/>
          <p:nvPr/>
        </p:nvSpPr>
        <p:spPr>
          <a:xfrm>
            <a:off x="1142524" y="5628084"/>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Top 4 metro areas generate 85% of revenue. New York leads with $15K (35% of total), followed by Los Angeles at $12K (28%).</a:t>
            </a:r>
            <a:endParaRPr lang="en-US" sz="1750" dirty="0"/>
          </a:p>
        </p:txBody>
      </p:sp>
      <p:sp>
        <p:nvSpPr>
          <p:cNvPr id="15" name="Shape 13"/>
          <p:cNvSpPr/>
          <p:nvPr/>
        </p:nvSpPr>
        <p:spPr>
          <a:xfrm>
            <a:off x="7428548" y="4809411"/>
            <a:ext cx="6408063" cy="2164675"/>
          </a:xfrm>
          <a:prstGeom prst="roundRect">
            <a:avLst>
              <a:gd name="adj" fmla="val 6759"/>
            </a:avLst>
          </a:prstGeom>
          <a:solidFill>
            <a:srgbClr val="F8ECE4"/>
          </a:solidFill>
          <a:ln w="30480">
            <a:solidFill>
              <a:srgbClr val="151617"/>
            </a:solidFill>
            <a:prstDash val="solid"/>
          </a:ln>
          <a:effectLst>
            <a:outerShdw dist="20320" dir="2700000" algn="bl" rotWithShape="0">
              <a:srgbClr val="151617">
                <a:alpha val="100000"/>
              </a:srgbClr>
            </a:outerShdw>
          </a:effectLst>
        </p:spPr>
      </p:sp>
      <p:sp>
        <p:nvSpPr>
          <p:cNvPr id="16" name="Shape 14"/>
          <p:cNvSpPr/>
          <p:nvPr/>
        </p:nvSpPr>
        <p:spPr>
          <a:xfrm>
            <a:off x="7398067" y="4809411"/>
            <a:ext cx="121920" cy="2164675"/>
          </a:xfrm>
          <a:prstGeom prst="roundRect">
            <a:avLst>
              <a:gd name="adj" fmla="val 7500"/>
            </a:avLst>
          </a:prstGeom>
          <a:solidFill>
            <a:srgbClr val="151617"/>
          </a:solidFill>
          <a:ln/>
        </p:spPr>
      </p:sp>
      <p:sp>
        <p:nvSpPr>
          <p:cNvPr id="17" name="Text 15"/>
          <p:cNvSpPr/>
          <p:nvPr/>
        </p:nvSpPr>
        <p:spPr>
          <a:xfrm>
            <a:off x="7777282" y="5066705"/>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Order Fulfillment</a:t>
            </a:r>
            <a:endParaRPr lang="en-US" sz="2650" dirty="0"/>
          </a:p>
        </p:txBody>
      </p:sp>
      <p:sp>
        <p:nvSpPr>
          <p:cNvPr id="18" name="Text 16"/>
          <p:cNvSpPr/>
          <p:nvPr/>
        </p:nvSpPr>
        <p:spPr>
          <a:xfrm>
            <a:off x="7777282" y="5628084"/>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82% order completion rate across all locations. Average delivery time: 2.3 days. Processing backlog represents 12% of current orders.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9856" y="589240"/>
            <a:ext cx="8273177" cy="669488"/>
          </a:xfrm>
          <a:prstGeom prst="rect">
            <a:avLst/>
          </a:prstGeom>
          <a:noFill/>
          <a:ln/>
        </p:spPr>
        <p:txBody>
          <a:bodyPr wrap="none" lIns="0" tIns="0" rIns="0" bIns="0" rtlCol="0" anchor="t"/>
          <a:lstStyle/>
          <a:p>
            <a:pPr marL="0" indent="0" algn="l">
              <a:lnSpc>
                <a:spcPts val="5250"/>
              </a:lnSpc>
              <a:buNone/>
            </a:pPr>
            <a:r>
              <a:rPr lang="en-US" sz="4200" b="1" dirty="0">
                <a:solidFill>
                  <a:srgbClr val="151617"/>
                </a:solidFill>
                <a:latin typeface="Montserrat Black" pitchFamily="34" charset="0"/>
                <a:ea typeface="Montserrat Black" pitchFamily="34" charset="-122"/>
                <a:cs typeface="Montserrat Black" pitchFamily="34" charset="-120"/>
              </a:rPr>
              <a:t>Strategic Recommendations</a:t>
            </a:r>
            <a:endParaRPr lang="en-US" sz="4200" dirty="0"/>
          </a:p>
        </p:txBody>
      </p:sp>
      <p:pic>
        <p:nvPicPr>
          <p:cNvPr id="3" name="Image 0" descr="preencoded.png"/>
          <p:cNvPicPr>
            <a:picLocks noChangeAspect="1"/>
          </p:cNvPicPr>
          <p:nvPr/>
        </p:nvPicPr>
        <p:blipFill>
          <a:blip r:embed="rId3"/>
          <a:stretch>
            <a:fillRect/>
          </a:stretch>
        </p:blipFill>
        <p:spPr>
          <a:xfrm>
            <a:off x="749856" y="1789986"/>
            <a:ext cx="4255889" cy="5674519"/>
          </a:xfrm>
          <a:prstGeom prst="rect">
            <a:avLst/>
          </a:prstGeom>
        </p:spPr>
      </p:pic>
      <p:sp>
        <p:nvSpPr>
          <p:cNvPr id="4" name="Text 1"/>
          <p:cNvSpPr/>
          <p:nvPr/>
        </p:nvSpPr>
        <p:spPr>
          <a:xfrm>
            <a:off x="5536049" y="3137892"/>
            <a:ext cx="3314462" cy="401598"/>
          </a:xfrm>
          <a:prstGeom prst="rect">
            <a:avLst/>
          </a:prstGeom>
          <a:noFill/>
          <a:ln/>
        </p:spPr>
        <p:txBody>
          <a:bodyPr wrap="none" lIns="0" tIns="0" rIns="0" bIns="0" rtlCol="0" anchor="t"/>
          <a:lstStyle/>
          <a:p>
            <a:pPr marL="0" indent="0" algn="l">
              <a:lnSpc>
                <a:spcPts val="3150"/>
              </a:lnSpc>
              <a:buNone/>
            </a:pPr>
            <a:r>
              <a:rPr lang="en-US" sz="2500" b="1" dirty="0">
                <a:solidFill>
                  <a:srgbClr val="151617"/>
                </a:solidFill>
                <a:latin typeface="Montserrat Black" pitchFamily="34" charset="0"/>
                <a:ea typeface="Montserrat Black" pitchFamily="34" charset="-122"/>
                <a:cs typeface="Montserrat Black" pitchFamily="34" charset="-120"/>
              </a:rPr>
              <a:t>Immediate Actions</a:t>
            </a:r>
            <a:endParaRPr lang="en-US" sz="2500" dirty="0"/>
          </a:p>
        </p:txBody>
      </p:sp>
      <p:sp>
        <p:nvSpPr>
          <p:cNvPr id="5" name="Text 2"/>
          <p:cNvSpPr/>
          <p:nvPr/>
        </p:nvSpPr>
        <p:spPr>
          <a:xfrm>
            <a:off x="5536049" y="3741896"/>
            <a:ext cx="8351996" cy="1333384"/>
          </a:xfrm>
          <a:prstGeom prst="rect">
            <a:avLst/>
          </a:prstGeom>
          <a:noFill/>
          <a:ln/>
        </p:spPr>
        <p:txBody>
          <a:bodyPr wrap="square" lIns="0" tIns="0" rIns="0" bIns="0" rtlCol="0" anchor="t"/>
          <a:lstStyle/>
          <a:p>
            <a:pPr marL="342900" indent="-342900" algn="l">
              <a:lnSpc>
                <a:spcPts val="2600"/>
              </a:lnSpc>
              <a:buSzPct val="100000"/>
              <a:buFont typeface="+mj-lt"/>
              <a:buAutoNum type="arabicPeriod"/>
            </a:pPr>
            <a:r>
              <a:rPr lang="en-US" sz="1650" b="1" dirty="0">
                <a:solidFill>
                  <a:srgbClr val="151617"/>
                </a:solidFill>
                <a:latin typeface="Inconsolata" pitchFamily="34" charset="0"/>
                <a:ea typeface="Inconsolata" pitchFamily="34" charset="-122"/>
                <a:cs typeface="Inconsolata" pitchFamily="34" charset="-120"/>
              </a:rPr>
              <a:t>Expand electronics inventory</a:t>
            </a:r>
            <a:r>
              <a:rPr lang="en-US" sz="1650" dirty="0">
                <a:solidFill>
                  <a:srgbClr val="151617"/>
                </a:solidFill>
                <a:latin typeface="Inconsolata" pitchFamily="34" charset="0"/>
                <a:ea typeface="Inconsolata" pitchFamily="34" charset="-122"/>
                <a:cs typeface="Inconsolata" pitchFamily="34" charset="-120"/>
              </a:rPr>
              <a:t> in New York and LA to meet demand</a:t>
            </a:r>
            <a:endParaRPr lang="en-US" sz="1650" dirty="0"/>
          </a:p>
          <a:p>
            <a:pPr marL="342900" indent="-342900" algn="l">
              <a:lnSpc>
                <a:spcPts val="2600"/>
              </a:lnSpc>
              <a:buSzPct val="100000"/>
              <a:buFont typeface="+mj-lt"/>
              <a:buAutoNum type="arabicPeriod" startAt="2"/>
            </a:pPr>
            <a:r>
              <a:rPr lang="en-US" sz="1650" b="1" dirty="0">
                <a:solidFill>
                  <a:srgbClr val="151617"/>
                </a:solidFill>
                <a:latin typeface="Inconsolata" pitchFamily="34" charset="0"/>
                <a:ea typeface="Inconsolata" pitchFamily="34" charset="-122"/>
                <a:cs typeface="Inconsolata" pitchFamily="34" charset="-120"/>
              </a:rPr>
              <a:t>Launch gift card promotion</a:t>
            </a:r>
            <a:r>
              <a:rPr lang="en-US" sz="1650" dirty="0">
                <a:solidFill>
                  <a:srgbClr val="151617"/>
                </a:solidFill>
                <a:latin typeface="Inconsolata" pitchFamily="34" charset="0"/>
                <a:ea typeface="Inconsolata" pitchFamily="34" charset="-122"/>
                <a:cs typeface="Inconsolata" pitchFamily="34" charset="-120"/>
              </a:rPr>
              <a:t> to increase low-performing payment method</a:t>
            </a:r>
            <a:endParaRPr lang="en-US" sz="1650" dirty="0"/>
          </a:p>
          <a:p>
            <a:pPr marL="342900" indent="-342900" algn="l">
              <a:lnSpc>
                <a:spcPts val="2600"/>
              </a:lnSpc>
              <a:buSzPct val="100000"/>
              <a:buFont typeface="+mj-lt"/>
              <a:buAutoNum type="arabicPeriod" startAt="3"/>
            </a:pPr>
            <a:r>
              <a:rPr lang="en-US" sz="1650" b="1" dirty="0">
                <a:solidFill>
                  <a:srgbClr val="151617"/>
                </a:solidFill>
                <a:latin typeface="Inconsolata" pitchFamily="34" charset="0"/>
                <a:ea typeface="Inconsolata" pitchFamily="34" charset="-122"/>
                <a:cs typeface="Inconsolata" pitchFamily="34" charset="-120"/>
              </a:rPr>
              <a:t>Optimize logistics</a:t>
            </a:r>
            <a:r>
              <a:rPr lang="en-US" sz="1650" dirty="0">
                <a:solidFill>
                  <a:srgbClr val="151617"/>
                </a:solidFill>
                <a:latin typeface="Inconsolata" pitchFamily="34" charset="0"/>
                <a:ea typeface="Inconsolata" pitchFamily="34" charset="-122"/>
                <a:cs typeface="Inconsolata" pitchFamily="34" charset="-120"/>
              </a:rPr>
              <a:t> for furniture category to reduce shipping costs</a:t>
            </a:r>
            <a:endParaRPr lang="en-US" sz="1650" dirty="0"/>
          </a:p>
          <a:p>
            <a:pPr marL="342900" indent="-342900" algn="l">
              <a:lnSpc>
                <a:spcPts val="2600"/>
              </a:lnSpc>
              <a:buSzPct val="100000"/>
              <a:buFont typeface="+mj-lt"/>
              <a:buAutoNum type="arabicPeriod" startAt="4"/>
            </a:pPr>
            <a:r>
              <a:rPr lang="en-US" sz="1650" b="1" dirty="0">
                <a:solidFill>
                  <a:srgbClr val="151617"/>
                </a:solidFill>
                <a:latin typeface="Inconsolata" pitchFamily="34" charset="0"/>
                <a:ea typeface="Inconsolata" pitchFamily="34" charset="-122"/>
                <a:cs typeface="Inconsolata" pitchFamily="34" charset="-120"/>
              </a:rPr>
              <a:t>Target Chicago market</a:t>
            </a:r>
            <a:r>
              <a:rPr lang="en-US" sz="1650" dirty="0">
                <a:solidFill>
                  <a:srgbClr val="151617"/>
                </a:solidFill>
                <a:latin typeface="Inconsolata" pitchFamily="34" charset="0"/>
                <a:ea typeface="Inconsolata" pitchFamily="34" charset="-122"/>
                <a:cs typeface="Inconsolata" pitchFamily="34" charset="-120"/>
              </a:rPr>
              <a:t> with electronics to balance regional distribution</a:t>
            </a:r>
            <a:endParaRPr lang="en-US" sz="1650" dirty="0"/>
          </a:p>
        </p:txBody>
      </p:sp>
      <p:sp>
        <p:nvSpPr>
          <p:cNvPr id="6" name="Text 3"/>
          <p:cNvSpPr/>
          <p:nvPr/>
        </p:nvSpPr>
        <p:spPr>
          <a:xfrm>
            <a:off x="5536049" y="5257446"/>
            <a:ext cx="8351996" cy="666750"/>
          </a:xfrm>
          <a:prstGeom prst="rect">
            <a:avLst/>
          </a:prstGeom>
          <a:noFill/>
          <a:ln/>
        </p:spPr>
        <p:txBody>
          <a:bodyPr wrap="square" lIns="0" tIns="0" rIns="0" bIns="0" rtlCol="0" anchor="t"/>
          <a:lstStyle/>
          <a:p>
            <a:pPr marL="0" indent="0" algn="l">
              <a:lnSpc>
                <a:spcPts val="2600"/>
              </a:lnSpc>
              <a:buNone/>
            </a:pPr>
            <a:r>
              <a:rPr lang="en-US" sz="1650" dirty="0">
                <a:solidFill>
                  <a:srgbClr val="151617"/>
                </a:solidFill>
                <a:highlight>
                  <a:srgbClr val="F2DED0"/>
                </a:highlight>
                <a:latin typeface="Inconsolata" pitchFamily="34" charset="0"/>
                <a:ea typeface="Inconsolata" pitchFamily="34" charset="-122"/>
                <a:cs typeface="Inconsolata" pitchFamily="34" charset="-120"/>
              </a:rPr>
              <a:t>Next step: Schedule quarterly review with retail operations team to assess implementation progress and adjust strategy based on emerging trends.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58" y="78658"/>
            <a:ext cx="14473084" cy="8052619"/>
          </a:xfrm>
          <a:prstGeom prst="rect">
            <a:avLst/>
          </a:prstGeom>
        </p:spPr>
      </p:pic>
    </p:spTree>
    <p:extLst>
      <p:ext uri="{BB962C8B-B14F-4D97-AF65-F5344CB8AC3E}">
        <p14:creationId xmlns:p14="http://schemas.microsoft.com/office/powerpoint/2010/main" val="2513271940"/>
      </p:ext>
    </p:extLst>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62376"/>
            <a:ext cx="6129576"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Executive Summary</a:t>
            </a:r>
            <a:endParaRPr lang="en-US" sz="4450" dirty="0"/>
          </a:p>
        </p:txBody>
      </p:sp>
      <p:sp>
        <p:nvSpPr>
          <p:cNvPr id="3" name="Text 1"/>
          <p:cNvSpPr/>
          <p:nvPr/>
        </p:nvSpPr>
        <p:spPr>
          <a:xfrm>
            <a:off x="793790" y="302478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This comprehensive analysis provides insights into Amazon's sales performance across multiple dimensions including customer geography, product categories, and payment preferences. The dashboard enables stakeholders to track key performance indicators and identify trends that drive revenue growth.</a:t>
            </a:r>
            <a:endParaRPr lang="en-US" sz="1750" dirty="0"/>
          </a:p>
        </p:txBody>
      </p:sp>
      <p:sp>
        <p:nvSpPr>
          <p:cNvPr id="4" name="Text 2"/>
          <p:cNvSpPr/>
          <p:nvPr/>
        </p:nvSpPr>
        <p:spPr>
          <a:xfrm>
            <a:off x="793790" y="4481989"/>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26</a:t>
            </a:r>
            <a:endParaRPr lang="en-US" sz="5850" dirty="0"/>
          </a:p>
        </p:txBody>
      </p:sp>
      <p:sp>
        <p:nvSpPr>
          <p:cNvPr id="5" name="Text 3"/>
          <p:cNvSpPr/>
          <p:nvPr/>
        </p:nvSpPr>
        <p:spPr>
          <a:xfrm>
            <a:off x="1455420" y="5513784"/>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Product Types</a:t>
            </a:r>
            <a:endParaRPr lang="en-US" sz="2200" dirty="0"/>
          </a:p>
        </p:txBody>
      </p:sp>
      <p:sp>
        <p:nvSpPr>
          <p:cNvPr id="6" name="Text 4"/>
          <p:cNvSpPr/>
          <p:nvPr/>
        </p:nvSpPr>
        <p:spPr>
          <a:xfrm>
            <a:off x="793790" y="6004203"/>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151617"/>
                </a:solidFill>
                <a:latin typeface="Inconsolata" pitchFamily="34" charset="0"/>
                <a:ea typeface="Inconsolata" pitchFamily="34" charset="-122"/>
                <a:cs typeface="Inconsolata" pitchFamily="34" charset="-120"/>
              </a:rPr>
              <a:t>Unique SKUs analyzed</a:t>
            </a:r>
            <a:endParaRPr lang="en-US" sz="1750" dirty="0"/>
          </a:p>
        </p:txBody>
      </p:sp>
      <p:sp>
        <p:nvSpPr>
          <p:cNvPr id="7" name="Text 5"/>
          <p:cNvSpPr/>
          <p:nvPr/>
        </p:nvSpPr>
        <p:spPr>
          <a:xfrm>
            <a:off x="5235893" y="4481989"/>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26K</a:t>
            </a:r>
            <a:endParaRPr lang="en-US" sz="5850" dirty="0"/>
          </a:p>
        </p:txBody>
      </p:sp>
      <p:sp>
        <p:nvSpPr>
          <p:cNvPr id="8" name="Text 6"/>
          <p:cNvSpPr/>
          <p:nvPr/>
        </p:nvSpPr>
        <p:spPr>
          <a:xfrm>
            <a:off x="5897523" y="5513784"/>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Total Sales</a:t>
            </a:r>
            <a:endParaRPr lang="en-US" sz="2200" dirty="0"/>
          </a:p>
        </p:txBody>
      </p:sp>
      <p:sp>
        <p:nvSpPr>
          <p:cNvPr id="9" name="Text 7"/>
          <p:cNvSpPr/>
          <p:nvPr/>
        </p:nvSpPr>
        <p:spPr>
          <a:xfrm>
            <a:off x="5235893" y="6004203"/>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151617"/>
                </a:solidFill>
                <a:latin typeface="Inconsolata" pitchFamily="34" charset="0"/>
                <a:ea typeface="Inconsolata" pitchFamily="34" charset="-122"/>
                <a:cs typeface="Inconsolata" pitchFamily="34" charset="-120"/>
              </a:rPr>
              <a:t>Units sold across all channels</a:t>
            </a:r>
            <a:endParaRPr lang="en-US" sz="1750" dirty="0"/>
          </a:p>
        </p:txBody>
      </p:sp>
      <p:sp>
        <p:nvSpPr>
          <p:cNvPr id="10" name="Text 8"/>
          <p:cNvSpPr/>
          <p:nvPr/>
        </p:nvSpPr>
        <p:spPr>
          <a:xfrm>
            <a:off x="9677995" y="4481989"/>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151617"/>
                </a:solidFill>
                <a:latin typeface="Montserrat Black" pitchFamily="34" charset="0"/>
                <a:ea typeface="Montserrat Black" pitchFamily="34" charset="-122"/>
                <a:cs typeface="Montserrat Black" pitchFamily="34" charset="-120"/>
              </a:rPr>
              <a:t>43K</a:t>
            </a:r>
            <a:endParaRPr lang="en-US" sz="5850" dirty="0"/>
          </a:p>
        </p:txBody>
      </p:sp>
      <p:sp>
        <p:nvSpPr>
          <p:cNvPr id="11" name="Text 9"/>
          <p:cNvSpPr/>
          <p:nvPr/>
        </p:nvSpPr>
        <p:spPr>
          <a:xfrm>
            <a:off x="10244376" y="5513784"/>
            <a:ext cx="3025854" cy="354330"/>
          </a:xfrm>
          <a:prstGeom prst="rect">
            <a:avLst/>
          </a:prstGeom>
          <a:noFill/>
          <a:ln/>
        </p:spPr>
        <p:txBody>
          <a:bodyPr wrap="none" lIns="0" tIns="0" rIns="0" bIns="0" rtlCol="0" anchor="t"/>
          <a:lstStyle/>
          <a:p>
            <a:pPr marL="0" indent="0" algn="ctr">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Revenue Generated</a:t>
            </a:r>
            <a:endParaRPr lang="en-US" sz="2200" dirty="0"/>
          </a:p>
        </p:txBody>
      </p:sp>
      <p:sp>
        <p:nvSpPr>
          <p:cNvPr id="12" name="Text 10"/>
          <p:cNvSpPr/>
          <p:nvPr/>
        </p:nvSpPr>
        <p:spPr>
          <a:xfrm>
            <a:off x="9677995" y="6004203"/>
            <a:ext cx="4158615" cy="362903"/>
          </a:xfrm>
          <a:prstGeom prst="rect">
            <a:avLst/>
          </a:prstGeom>
          <a:noFill/>
          <a:ln/>
        </p:spPr>
        <p:txBody>
          <a:bodyPr wrap="none" lIns="0" tIns="0" rIns="0" bIns="0" rtlCol="0" anchor="t"/>
          <a:lstStyle/>
          <a:p>
            <a:pPr marL="0" indent="0" algn="ctr">
              <a:lnSpc>
                <a:spcPts val="2850"/>
              </a:lnSpc>
              <a:buNone/>
            </a:pPr>
            <a:r>
              <a:rPr lang="en-US" sz="1750" dirty="0">
                <a:solidFill>
                  <a:srgbClr val="151617"/>
                </a:solidFill>
                <a:latin typeface="Inconsolata" pitchFamily="34" charset="0"/>
                <a:ea typeface="Inconsolata" pitchFamily="34" charset="-122"/>
                <a:cs typeface="Inconsolata" pitchFamily="34" charset="-120"/>
              </a:rPr>
              <a:t>Total sales value in USD</a:t>
            </a:r>
            <a:endParaRPr lang="en-US" sz="1750" dirty="0"/>
          </a:p>
        </p:txBody>
      </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87981"/>
            <a:ext cx="8609052" cy="708779"/>
          </a:xfrm>
          <a:prstGeom prst="rect">
            <a:avLst/>
          </a:prstGeom>
          <a:noFill/>
          <a:ln/>
        </p:spPr>
        <p:txBody>
          <a:bodyPr wrap="non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Key Performance Indicators</a:t>
            </a:r>
            <a:endParaRPr lang="en-US" sz="4450" dirty="0"/>
          </a:p>
        </p:txBody>
      </p:sp>
      <p:pic>
        <p:nvPicPr>
          <p:cNvPr id="3" name="Image 0" descr="preencoded.png"/>
          <p:cNvPicPr>
            <a:picLocks noChangeAspect="1"/>
          </p:cNvPicPr>
          <p:nvPr/>
        </p:nvPicPr>
        <p:blipFill>
          <a:blip r:embed="rId3"/>
          <a:stretch>
            <a:fillRect/>
          </a:stretch>
        </p:blipFill>
        <p:spPr>
          <a:xfrm>
            <a:off x="793790" y="2292072"/>
            <a:ext cx="8284131" cy="4694277"/>
          </a:xfrm>
          <a:prstGeom prst="rect">
            <a:avLst/>
          </a:prstGeom>
        </p:spPr>
      </p:pic>
      <p:sp>
        <p:nvSpPr>
          <p:cNvPr id="4" name="Text 1"/>
          <p:cNvSpPr/>
          <p:nvPr/>
        </p:nvSpPr>
        <p:spPr>
          <a:xfrm>
            <a:off x="9638943" y="258937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151617"/>
                </a:solidFill>
                <a:latin typeface="Montserrat Black" pitchFamily="34" charset="0"/>
                <a:ea typeface="Montserrat Black" pitchFamily="34" charset="-122"/>
                <a:cs typeface="Montserrat Black" pitchFamily="34" charset="-120"/>
              </a:rPr>
              <a:t>Core Metrics</a:t>
            </a:r>
            <a:endParaRPr lang="en-US" sz="2650" dirty="0"/>
          </a:p>
        </p:txBody>
      </p:sp>
      <p:sp>
        <p:nvSpPr>
          <p:cNvPr id="5" name="Text 2"/>
          <p:cNvSpPr/>
          <p:nvPr/>
        </p:nvSpPr>
        <p:spPr>
          <a:xfrm>
            <a:off x="9638943" y="3241477"/>
            <a:ext cx="4205168" cy="2177415"/>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The analysis encompasses 26 distinct product types generating 26,000 total sales units and $43,000 in revenue. These metrics provide a baseline for evaluating performance across all categories and geographies.</a:t>
            </a:r>
            <a:endParaRPr lang="en-US" sz="1750" dirty="0"/>
          </a:p>
        </p:txBody>
      </p:sp>
      <p:sp>
        <p:nvSpPr>
          <p:cNvPr id="6" name="Text 3"/>
          <p:cNvSpPr/>
          <p:nvPr/>
        </p:nvSpPr>
        <p:spPr>
          <a:xfrm>
            <a:off x="9638943" y="5622965"/>
            <a:ext cx="4205168" cy="1088708"/>
          </a:xfrm>
          <a:prstGeom prst="rect">
            <a:avLst/>
          </a:prstGeom>
          <a:noFill/>
          <a:ln/>
        </p:spPr>
        <p:txBody>
          <a:bodyPr wrap="square" lIns="0" tIns="0" rIns="0" bIns="0" rtlCol="0" anchor="t"/>
          <a:lstStyle/>
          <a:p>
            <a:pPr marL="0" indent="0" algn="l">
              <a:lnSpc>
                <a:spcPts val="2850"/>
              </a:lnSpc>
              <a:buNone/>
            </a:pPr>
            <a:r>
              <a:rPr lang="en-US" sz="1750" b="1" dirty="0">
                <a:solidFill>
                  <a:srgbClr val="151617"/>
                </a:solidFill>
                <a:latin typeface="Inconsolata" pitchFamily="34" charset="0"/>
                <a:ea typeface="Inconsolata" pitchFamily="34" charset="-122"/>
                <a:cs typeface="Inconsolata" pitchFamily="34" charset="-120"/>
              </a:rPr>
              <a:t>Key Takeaway:</a:t>
            </a:r>
            <a:r>
              <a:rPr lang="en-US" sz="1750" dirty="0">
                <a:solidFill>
                  <a:srgbClr val="151617"/>
                </a:solidFill>
                <a:latin typeface="Inconsolata" pitchFamily="34" charset="0"/>
                <a:ea typeface="Inconsolata" pitchFamily="34" charset="-122"/>
                <a:cs typeface="Inconsolata" pitchFamily="34" charset="-120"/>
              </a:rPr>
              <a:t> Urban markets and digital payment methods represent the highest transaction volumes.</a:t>
            </a:r>
            <a:endParaRPr lang="en-US" sz="1750" dirty="0"/>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093476" y="436959"/>
            <a:ext cx="5695117" cy="472916"/>
          </a:xfrm>
          <a:prstGeom prst="rect">
            <a:avLst/>
          </a:prstGeom>
          <a:noFill/>
          <a:ln/>
        </p:spPr>
        <p:txBody>
          <a:bodyPr wrap="none" lIns="0" tIns="0" rIns="0" bIns="0" rtlCol="0" anchor="t"/>
          <a:lstStyle/>
          <a:p>
            <a:pPr marL="0" indent="0" algn="l">
              <a:lnSpc>
                <a:spcPts val="3700"/>
              </a:lnSpc>
              <a:buNone/>
            </a:pPr>
            <a:r>
              <a:rPr lang="en-US" sz="2950" b="1" dirty="0">
                <a:solidFill>
                  <a:srgbClr val="151617"/>
                </a:solidFill>
                <a:latin typeface="Montserrat Black" pitchFamily="34" charset="0"/>
                <a:ea typeface="Montserrat Black" pitchFamily="34" charset="-122"/>
                <a:cs typeface="Montserrat Black" pitchFamily="34" charset="-120"/>
              </a:rPr>
              <a:t>Sales by Customer Location</a:t>
            </a:r>
            <a:endParaRPr lang="en-US" sz="2950" dirty="0"/>
          </a:p>
        </p:txBody>
      </p:sp>
      <p:sp>
        <p:nvSpPr>
          <p:cNvPr id="3" name="Text 1"/>
          <p:cNvSpPr/>
          <p:nvPr/>
        </p:nvSpPr>
        <p:spPr>
          <a:xfrm>
            <a:off x="2093476" y="1111806"/>
            <a:ext cx="10443448" cy="403622"/>
          </a:xfrm>
          <a:prstGeom prst="rect">
            <a:avLst/>
          </a:prstGeom>
          <a:noFill/>
          <a:ln/>
        </p:spPr>
        <p:txBody>
          <a:bodyPr wrap="square" lIns="0" tIns="0" rIns="0" bIns="0" rtlCol="0" anchor="t"/>
          <a:lstStyle/>
          <a:p>
            <a:pPr marL="0" indent="0" algn="l">
              <a:lnSpc>
                <a:spcPts val="1550"/>
              </a:lnSpc>
              <a:buNone/>
            </a:pPr>
            <a:r>
              <a:rPr lang="en-US" sz="1150" dirty="0">
                <a:solidFill>
                  <a:srgbClr val="151617"/>
                </a:solidFill>
                <a:latin typeface="Inconsolata" pitchFamily="34" charset="0"/>
                <a:ea typeface="Inconsolata" pitchFamily="34" charset="-122"/>
                <a:cs typeface="Inconsolata" pitchFamily="34" charset="-120"/>
              </a:rPr>
              <a:t>Geographic distribution reveals significant concentration in major metropolitan areas, with New York leading in both unit sales and revenue generation.</a:t>
            </a:r>
            <a:endParaRPr lang="en-US" sz="1150" dirty="0"/>
          </a:p>
        </p:txBody>
      </p:sp>
      <p:pic>
        <p:nvPicPr>
          <p:cNvPr id="4" name="Image 0" descr="preencoded.png"/>
          <p:cNvPicPr>
            <a:picLocks noChangeAspect="1"/>
          </p:cNvPicPr>
          <p:nvPr/>
        </p:nvPicPr>
        <p:blipFill>
          <a:blip r:embed="rId3"/>
          <a:stretch>
            <a:fillRect/>
          </a:stretch>
        </p:blipFill>
        <p:spPr>
          <a:xfrm>
            <a:off x="2093476" y="1629013"/>
            <a:ext cx="10443448" cy="5848231"/>
          </a:xfrm>
          <a:prstGeom prst="rect">
            <a:avLst/>
          </a:prstGeom>
        </p:spPr>
      </p:pic>
      <p:sp>
        <p:nvSpPr>
          <p:cNvPr id="5" name="Text 2"/>
          <p:cNvSpPr/>
          <p:nvPr/>
        </p:nvSpPr>
        <p:spPr>
          <a:xfrm>
            <a:off x="2093476" y="7590830"/>
            <a:ext cx="10443448" cy="201811"/>
          </a:xfrm>
          <a:prstGeom prst="rect">
            <a:avLst/>
          </a:prstGeom>
          <a:noFill/>
          <a:ln/>
        </p:spPr>
        <p:txBody>
          <a:bodyPr wrap="none" lIns="0" tIns="0" rIns="0" bIns="0" rtlCol="0" anchor="t"/>
          <a:lstStyle/>
          <a:p>
            <a:pPr marL="0" indent="0" algn="l">
              <a:lnSpc>
                <a:spcPts val="1550"/>
              </a:lnSpc>
              <a:buNone/>
            </a:pPr>
            <a:r>
              <a:rPr lang="en-US" sz="1150" dirty="0">
                <a:solidFill>
                  <a:srgbClr val="151617"/>
                </a:solidFill>
                <a:latin typeface="Inconsolata" pitchFamily="34" charset="0"/>
                <a:ea typeface="Inconsolata" pitchFamily="34" charset="-122"/>
                <a:cs typeface="Inconsolata" pitchFamily="34" charset="-120"/>
              </a:rPr>
              <a:t>Urban centers account for 85% of total sales volume, with New York representing the largest single market at 35% of overall revenue.</a:t>
            </a:r>
            <a:endParaRPr lang="en-US" sz="1150" dirty="0"/>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0812" y="644128"/>
            <a:ext cx="8236029" cy="697230"/>
          </a:xfrm>
          <a:prstGeom prst="rect">
            <a:avLst/>
          </a:prstGeom>
          <a:noFill/>
          <a:ln/>
        </p:spPr>
        <p:txBody>
          <a:bodyPr wrap="none" lIns="0" tIns="0" rIns="0" bIns="0" rtlCol="0" anchor="t"/>
          <a:lstStyle/>
          <a:p>
            <a:pPr marL="0" indent="0" algn="l">
              <a:lnSpc>
                <a:spcPts val="5450"/>
              </a:lnSpc>
              <a:buNone/>
            </a:pPr>
            <a:r>
              <a:rPr lang="en-US" sz="4350" b="1" dirty="0">
                <a:solidFill>
                  <a:srgbClr val="151617"/>
                </a:solidFill>
                <a:latin typeface="Montserrat Black" pitchFamily="34" charset="0"/>
                <a:ea typeface="Montserrat Black" pitchFamily="34" charset="-122"/>
                <a:cs typeface="Montserrat Black" pitchFamily="34" charset="-120"/>
              </a:rPr>
              <a:t>Product Status by Location</a:t>
            </a:r>
            <a:endParaRPr lang="en-US" sz="4350" dirty="0"/>
          </a:p>
        </p:txBody>
      </p:sp>
      <p:sp>
        <p:nvSpPr>
          <p:cNvPr id="3" name="Text 1"/>
          <p:cNvSpPr/>
          <p:nvPr/>
        </p:nvSpPr>
        <p:spPr>
          <a:xfrm>
            <a:off x="780812" y="1889879"/>
            <a:ext cx="4220170" cy="836533"/>
          </a:xfrm>
          <a:prstGeom prst="rect">
            <a:avLst/>
          </a:prstGeom>
          <a:noFill/>
          <a:ln/>
        </p:spPr>
        <p:txBody>
          <a:bodyPr wrap="square" lIns="0" tIns="0" rIns="0" bIns="0" rtlCol="0" anchor="t"/>
          <a:lstStyle/>
          <a:p>
            <a:pPr marL="0" indent="0" algn="l">
              <a:lnSpc>
                <a:spcPts val="3250"/>
              </a:lnSpc>
              <a:buNone/>
            </a:pPr>
            <a:r>
              <a:rPr lang="en-US" sz="2600" b="1" dirty="0">
                <a:solidFill>
                  <a:srgbClr val="151617"/>
                </a:solidFill>
                <a:latin typeface="Montserrat Black" pitchFamily="34" charset="0"/>
                <a:ea typeface="Montserrat Black" pitchFamily="34" charset="-122"/>
                <a:cs typeface="Montserrat Black" pitchFamily="34" charset="-120"/>
              </a:rPr>
              <a:t>Order Status Distribution</a:t>
            </a:r>
            <a:endParaRPr lang="en-US" sz="2600" dirty="0"/>
          </a:p>
        </p:txBody>
      </p:sp>
      <p:sp>
        <p:nvSpPr>
          <p:cNvPr id="4" name="Text 2"/>
          <p:cNvSpPr/>
          <p:nvPr/>
        </p:nvSpPr>
        <p:spPr>
          <a:xfrm>
            <a:off x="780812" y="2945844"/>
            <a:ext cx="4220170" cy="1769864"/>
          </a:xfrm>
          <a:prstGeom prst="rect">
            <a:avLst/>
          </a:prstGeom>
          <a:noFill/>
          <a:ln/>
        </p:spPr>
        <p:txBody>
          <a:bodyPr wrap="square" lIns="0" tIns="0" rIns="0" bIns="0" rtlCol="0" anchor="t"/>
          <a:lstStyle/>
          <a:p>
            <a:pPr marL="0" indent="0" algn="l">
              <a:lnSpc>
                <a:spcPts val="2750"/>
              </a:lnSpc>
              <a:buNone/>
            </a:pPr>
            <a:r>
              <a:rPr lang="en-US" sz="1750" dirty="0">
                <a:solidFill>
                  <a:srgbClr val="151617"/>
                </a:solidFill>
                <a:latin typeface="Inconsolata" pitchFamily="34" charset="0"/>
                <a:ea typeface="Inconsolata" pitchFamily="34" charset="-122"/>
                <a:cs typeface="Inconsolata" pitchFamily="34" charset="-120"/>
              </a:rPr>
              <a:t>The analysis shows consistent order completion rates across all geographic locations, with delivered orders representing 82% of total transactions.</a:t>
            </a:r>
            <a:endParaRPr lang="en-US" sz="1750" dirty="0"/>
          </a:p>
        </p:txBody>
      </p:sp>
      <p:sp>
        <p:nvSpPr>
          <p:cNvPr id="5" name="Text 3"/>
          <p:cNvSpPr/>
          <p:nvPr/>
        </p:nvSpPr>
        <p:spPr>
          <a:xfrm>
            <a:off x="780812" y="4913114"/>
            <a:ext cx="4220170" cy="1062146"/>
          </a:xfrm>
          <a:prstGeom prst="rect">
            <a:avLst/>
          </a:prstGeom>
          <a:noFill/>
          <a:ln/>
        </p:spPr>
        <p:txBody>
          <a:bodyPr wrap="square" lIns="0" tIns="0" rIns="0" bIns="0" rtlCol="0" anchor="t"/>
          <a:lstStyle/>
          <a:p>
            <a:pPr marL="342900" indent="-342900" algn="l">
              <a:lnSpc>
                <a:spcPts val="2750"/>
              </a:lnSpc>
              <a:buSzPct val="100000"/>
              <a:buChar char="•"/>
            </a:pPr>
            <a:r>
              <a:rPr lang="en-US" sz="1750" dirty="0">
                <a:solidFill>
                  <a:srgbClr val="151617"/>
                </a:solidFill>
                <a:latin typeface="Inconsolata" pitchFamily="34" charset="0"/>
                <a:ea typeface="Inconsolata" pitchFamily="34" charset="-122"/>
                <a:cs typeface="Inconsolata" pitchFamily="34" charset="-120"/>
              </a:rPr>
              <a:t>Delivered: 82% of orders</a:t>
            </a:r>
            <a:endParaRPr lang="en-US" sz="1750" dirty="0"/>
          </a:p>
          <a:p>
            <a:pPr marL="342900" indent="-342900" algn="l">
              <a:lnSpc>
                <a:spcPts val="2750"/>
              </a:lnSpc>
              <a:buSzPct val="100000"/>
              <a:buChar char="•"/>
            </a:pPr>
            <a:r>
              <a:rPr lang="en-US" sz="1750" dirty="0">
                <a:solidFill>
                  <a:srgbClr val="151617"/>
                </a:solidFill>
                <a:latin typeface="Inconsolata" pitchFamily="34" charset="0"/>
                <a:ea typeface="Inconsolata" pitchFamily="34" charset="-122"/>
                <a:cs typeface="Inconsolata" pitchFamily="34" charset="-120"/>
              </a:rPr>
              <a:t>Processing: 12% of orders</a:t>
            </a:r>
            <a:endParaRPr lang="en-US" sz="1750" dirty="0"/>
          </a:p>
          <a:p>
            <a:pPr marL="342900" indent="-342900" algn="l">
              <a:lnSpc>
                <a:spcPts val="2750"/>
              </a:lnSpc>
              <a:buSzPct val="100000"/>
              <a:buChar char="•"/>
            </a:pPr>
            <a:r>
              <a:rPr lang="en-US" sz="1750" dirty="0">
                <a:solidFill>
                  <a:srgbClr val="151617"/>
                </a:solidFill>
                <a:latin typeface="Inconsolata" pitchFamily="34" charset="0"/>
                <a:ea typeface="Inconsolata" pitchFamily="34" charset="-122"/>
                <a:cs typeface="Inconsolata" pitchFamily="34" charset="-120"/>
              </a:rPr>
              <a:t>Cancelled: 6% of orders</a:t>
            </a:r>
            <a:endParaRPr lang="en-US" sz="1750" dirty="0"/>
          </a:p>
        </p:txBody>
      </p:sp>
      <p:sp>
        <p:nvSpPr>
          <p:cNvPr id="6" name="Text 4"/>
          <p:cNvSpPr/>
          <p:nvPr/>
        </p:nvSpPr>
        <p:spPr>
          <a:xfrm>
            <a:off x="780812" y="6172666"/>
            <a:ext cx="4220170" cy="1061918"/>
          </a:xfrm>
          <a:prstGeom prst="rect">
            <a:avLst/>
          </a:prstGeom>
          <a:noFill/>
          <a:ln/>
        </p:spPr>
        <p:txBody>
          <a:bodyPr wrap="square" lIns="0" tIns="0" rIns="0" bIns="0" rtlCol="0" anchor="t"/>
          <a:lstStyle/>
          <a:p>
            <a:pPr marL="0" indent="0" algn="l">
              <a:lnSpc>
                <a:spcPts val="2750"/>
              </a:lnSpc>
              <a:buNone/>
            </a:pPr>
            <a:r>
              <a:rPr lang="en-US" sz="1750" dirty="0">
                <a:solidFill>
                  <a:srgbClr val="151617"/>
                </a:solidFill>
                <a:latin typeface="Inconsolata" pitchFamily="34" charset="0"/>
                <a:ea typeface="Inconsolata" pitchFamily="34" charset="-122"/>
                <a:cs typeface="Inconsolata" pitchFamily="34" charset="-120"/>
              </a:rPr>
              <a:t>Product count remains stable across locations, with 26 distinct SKUs available in each market.</a:t>
            </a:r>
            <a:endParaRPr lang="en-US" sz="1750" dirty="0"/>
          </a:p>
        </p:txBody>
      </p:sp>
      <p:pic>
        <p:nvPicPr>
          <p:cNvPr id="7" name="Image 0" descr="preencoded.png"/>
          <p:cNvPicPr>
            <a:picLocks noChangeAspect="1"/>
          </p:cNvPicPr>
          <p:nvPr/>
        </p:nvPicPr>
        <p:blipFill>
          <a:blip r:embed="rId3"/>
          <a:stretch>
            <a:fillRect/>
          </a:stretch>
        </p:blipFill>
        <p:spPr>
          <a:xfrm>
            <a:off x="5552956" y="2275046"/>
            <a:ext cx="8304133" cy="4705588"/>
          </a:xfrm>
          <a:prstGeom prst="rect">
            <a:avLst/>
          </a:prstGeom>
        </p:spPr>
      </p:pic>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093476" y="436959"/>
            <a:ext cx="5371743" cy="472916"/>
          </a:xfrm>
          <a:prstGeom prst="rect">
            <a:avLst/>
          </a:prstGeom>
          <a:noFill/>
          <a:ln/>
        </p:spPr>
        <p:txBody>
          <a:bodyPr wrap="none" lIns="0" tIns="0" rIns="0" bIns="0" rtlCol="0" anchor="t"/>
          <a:lstStyle/>
          <a:p>
            <a:pPr marL="0" indent="0" algn="l">
              <a:lnSpc>
                <a:spcPts val="3700"/>
              </a:lnSpc>
              <a:buNone/>
            </a:pPr>
            <a:r>
              <a:rPr lang="en-US" sz="2950" b="1" dirty="0">
                <a:solidFill>
                  <a:srgbClr val="151617"/>
                </a:solidFill>
                <a:latin typeface="Montserrat Black" pitchFamily="34" charset="0"/>
                <a:ea typeface="Montserrat Black" pitchFamily="34" charset="-122"/>
                <a:cs typeface="Montserrat Black" pitchFamily="34" charset="-120"/>
              </a:rPr>
              <a:t>Payment Method Analysis</a:t>
            </a:r>
            <a:endParaRPr lang="en-US" sz="2950" dirty="0"/>
          </a:p>
        </p:txBody>
      </p:sp>
      <p:sp>
        <p:nvSpPr>
          <p:cNvPr id="3" name="Text 1"/>
          <p:cNvSpPr/>
          <p:nvPr/>
        </p:nvSpPr>
        <p:spPr>
          <a:xfrm>
            <a:off x="2093476" y="1111806"/>
            <a:ext cx="10443448" cy="201811"/>
          </a:xfrm>
          <a:prstGeom prst="rect">
            <a:avLst/>
          </a:prstGeom>
          <a:noFill/>
          <a:ln/>
        </p:spPr>
        <p:txBody>
          <a:bodyPr wrap="none" lIns="0" tIns="0" rIns="0" bIns="0" rtlCol="0" anchor="t"/>
          <a:lstStyle/>
          <a:p>
            <a:pPr marL="0" indent="0" algn="l">
              <a:lnSpc>
                <a:spcPts val="1550"/>
              </a:lnSpc>
              <a:buNone/>
            </a:pPr>
            <a:r>
              <a:rPr lang="en-US" sz="1150" dirty="0">
                <a:solidFill>
                  <a:srgbClr val="151617"/>
                </a:solidFill>
                <a:latin typeface="Inconsolata" pitchFamily="34" charset="0"/>
                <a:ea typeface="Inconsolata" pitchFamily="34" charset="-122"/>
                <a:cs typeface="Inconsolata" pitchFamily="34" charset="-120"/>
              </a:rPr>
              <a:t>Digital and card-based payments dominate transaction patterns, with Amazon Pay and Credit Card accounting for 64% of all purchases.</a:t>
            </a:r>
            <a:endParaRPr lang="en-US" sz="1150" dirty="0"/>
          </a:p>
        </p:txBody>
      </p:sp>
      <p:pic>
        <p:nvPicPr>
          <p:cNvPr id="4" name="Image 0" descr="preencoded.png"/>
          <p:cNvPicPr>
            <a:picLocks noChangeAspect="1"/>
          </p:cNvPicPr>
          <p:nvPr/>
        </p:nvPicPr>
        <p:blipFill>
          <a:blip r:embed="rId3"/>
          <a:stretch>
            <a:fillRect/>
          </a:stretch>
        </p:blipFill>
        <p:spPr>
          <a:xfrm>
            <a:off x="2093476" y="1427202"/>
            <a:ext cx="10443448" cy="5666423"/>
          </a:xfrm>
          <a:prstGeom prst="rect">
            <a:avLst/>
          </a:prstGeom>
        </p:spPr>
      </p:pic>
      <p:sp>
        <p:nvSpPr>
          <p:cNvPr id="5" name="Shape 2"/>
          <p:cNvSpPr/>
          <p:nvPr/>
        </p:nvSpPr>
        <p:spPr>
          <a:xfrm>
            <a:off x="3091220" y="7124105"/>
            <a:ext cx="151328" cy="151328"/>
          </a:xfrm>
          <a:prstGeom prst="roundRect">
            <a:avLst>
              <a:gd name="adj" fmla="val 12085"/>
            </a:avLst>
          </a:prstGeom>
          <a:solidFill>
            <a:srgbClr val="252628"/>
          </a:solidFill>
          <a:ln/>
        </p:spPr>
      </p:sp>
      <p:sp>
        <p:nvSpPr>
          <p:cNvPr id="6" name="Text 3"/>
          <p:cNvSpPr/>
          <p:nvPr/>
        </p:nvSpPr>
        <p:spPr>
          <a:xfrm>
            <a:off x="3303508" y="7124105"/>
            <a:ext cx="756642" cy="151328"/>
          </a:xfrm>
          <a:prstGeom prst="rect">
            <a:avLst/>
          </a:prstGeom>
          <a:noFill/>
          <a:ln/>
        </p:spPr>
        <p:txBody>
          <a:bodyPr wrap="none" lIns="0" tIns="0" rIns="0" bIns="0" rtlCol="0" anchor="t"/>
          <a:lstStyle/>
          <a:p>
            <a:pPr marL="0" indent="0" algn="l">
              <a:lnSpc>
                <a:spcPts val="1150"/>
              </a:lnSpc>
              <a:buNone/>
            </a:pPr>
            <a:r>
              <a:rPr lang="en-US" sz="1150" dirty="0">
                <a:solidFill>
                  <a:srgbClr val="151617"/>
                </a:solidFill>
                <a:latin typeface="Inconsolata" pitchFamily="34" charset="0"/>
                <a:ea typeface="Inconsolata" pitchFamily="34" charset="-122"/>
                <a:cs typeface="Inconsolata" pitchFamily="34" charset="-120"/>
              </a:rPr>
              <a:t>Amazon Pay</a:t>
            </a:r>
            <a:endParaRPr lang="en-US" sz="1150" dirty="0"/>
          </a:p>
        </p:txBody>
      </p:sp>
      <p:sp>
        <p:nvSpPr>
          <p:cNvPr id="7" name="Shape 4"/>
          <p:cNvSpPr/>
          <p:nvPr/>
        </p:nvSpPr>
        <p:spPr>
          <a:xfrm>
            <a:off x="4673560" y="7124105"/>
            <a:ext cx="151328" cy="151328"/>
          </a:xfrm>
          <a:prstGeom prst="roundRect">
            <a:avLst>
              <a:gd name="adj" fmla="val 12085"/>
            </a:avLst>
          </a:prstGeom>
          <a:solidFill>
            <a:srgbClr val="44474B"/>
          </a:solidFill>
          <a:ln/>
        </p:spPr>
      </p:sp>
      <p:sp>
        <p:nvSpPr>
          <p:cNvPr id="8" name="Text 5"/>
          <p:cNvSpPr/>
          <p:nvPr/>
        </p:nvSpPr>
        <p:spPr>
          <a:xfrm>
            <a:off x="4885849" y="7124105"/>
            <a:ext cx="832366" cy="151328"/>
          </a:xfrm>
          <a:prstGeom prst="rect">
            <a:avLst/>
          </a:prstGeom>
          <a:noFill/>
          <a:ln/>
        </p:spPr>
        <p:txBody>
          <a:bodyPr wrap="none" lIns="0" tIns="0" rIns="0" bIns="0" rtlCol="0" anchor="t"/>
          <a:lstStyle/>
          <a:p>
            <a:pPr marL="0" indent="0" algn="l">
              <a:lnSpc>
                <a:spcPts val="1150"/>
              </a:lnSpc>
              <a:buNone/>
            </a:pPr>
            <a:r>
              <a:rPr lang="en-US" sz="1150" dirty="0">
                <a:solidFill>
                  <a:srgbClr val="151617"/>
                </a:solidFill>
                <a:latin typeface="Inconsolata" pitchFamily="34" charset="0"/>
                <a:ea typeface="Inconsolata" pitchFamily="34" charset="-122"/>
                <a:cs typeface="Inconsolata" pitchFamily="34" charset="-120"/>
              </a:rPr>
              <a:t>Credit Card</a:t>
            </a:r>
            <a:endParaRPr lang="en-US" sz="1150" dirty="0"/>
          </a:p>
        </p:txBody>
      </p:sp>
      <p:sp>
        <p:nvSpPr>
          <p:cNvPr id="9" name="Shape 6"/>
          <p:cNvSpPr/>
          <p:nvPr/>
        </p:nvSpPr>
        <p:spPr>
          <a:xfrm>
            <a:off x="6981944" y="7124105"/>
            <a:ext cx="151328" cy="151328"/>
          </a:xfrm>
          <a:prstGeom prst="roundRect">
            <a:avLst>
              <a:gd name="adj" fmla="val 12085"/>
            </a:avLst>
          </a:prstGeom>
          <a:solidFill>
            <a:srgbClr val="64696D"/>
          </a:solidFill>
          <a:ln/>
        </p:spPr>
      </p:sp>
      <p:sp>
        <p:nvSpPr>
          <p:cNvPr id="10" name="Text 7"/>
          <p:cNvSpPr/>
          <p:nvPr/>
        </p:nvSpPr>
        <p:spPr>
          <a:xfrm>
            <a:off x="7194233" y="7124105"/>
            <a:ext cx="453985" cy="151328"/>
          </a:xfrm>
          <a:prstGeom prst="rect">
            <a:avLst/>
          </a:prstGeom>
          <a:noFill/>
          <a:ln/>
        </p:spPr>
        <p:txBody>
          <a:bodyPr wrap="none" lIns="0" tIns="0" rIns="0" bIns="0" rtlCol="0" anchor="t"/>
          <a:lstStyle/>
          <a:p>
            <a:pPr marL="0" indent="0" algn="l">
              <a:lnSpc>
                <a:spcPts val="1150"/>
              </a:lnSpc>
              <a:buNone/>
            </a:pPr>
            <a:r>
              <a:rPr lang="en-US" sz="1150" dirty="0">
                <a:solidFill>
                  <a:srgbClr val="151617"/>
                </a:solidFill>
                <a:latin typeface="Inconsolata" pitchFamily="34" charset="0"/>
                <a:ea typeface="Inconsolata" pitchFamily="34" charset="-122"/>
                <a:cs typeface="Inconsolata" pitchFamily="34" charset="-120"/>
              </a:rPr>
              <a:t>PayPal</a:t>
            </a:r>
            <a:endParaRPr lang="en-US" sz="1150" dirty="0"/>
          </a:p>
        </p:txBody>
      </p:sp>
      <p:sp>
        <p:nvSpPr>
          <p:cNvPr id="11" name="Shape 8"/>
          <p:cNvSpPr/>
          <p:nvPr/>
        </p:nvSpPr>
        <p:spPr>
          <a:xfrm>
            <a:off x="8949809" y="7124105"/>
            <a:ext cx="151328" cy="151328"/>
          </a:xfrm>
          <a:prstGeom prst="roundRect">
            <a:avLst>
              <a:gd name="adj" fmla="val 12085"/>
            </a:avLst>
          </a:prstGeom>
          <a:solidFill>
            <a:srgbClr val="848A8F"/>
          </a:solidFill>
          <a:ln/>
        </p:spPr>
      </p:sp>
      <p:sp>
        <p:nvSpPr>
          <p:cNvPr id="12" name="Text 9"/>
          <p:cNvSpPr/>
          <p:nvPr/>
        </p:nvSpPr>
        <p:spPr>
          <a:xfrm>
            <a:off x="9162098" y="7124105"/>
            <a:ext cx="756642" cy="151328"/>
          </a:xfrm>
          <a:prstGeom prst="rect">
            <a:avLst/>
          </a:prstGeom>
          <a:noFill/>
          <a:ln/>
        </p:spPr>
        <p:txBody>
          <a:bodyPr wrap="none" lIns="0" tIns="0" rIns="0" bIns="0" rtlCol="0" anchor="t"/>
          <a:lstStyle/>
          <a:p>
            <a:pPr marL="0" indent="0" algn="l">
              <a:lnSpc>
                <a:spcPts val="1150"/>
              </a:lnSpc>
              <a:buNone/>
            </a:pPr>
            <a:r>
              <a:rPr lang="en-US" sz="1150" dirty="0">
                <a:solidFill>
                  <a:srgbClr val="151617"/>
                </a:solidFill>
                <a:latin typeface="Inconsolata" pitchFamily="34" charset="0"/>
                <a:ea typeface="Inconsolata" pitchFamily="34" charset="-122"/>
                <a:cs typeface="Inconsolata" pitchFamily="34" charset="-120"/>
              </a:rPr>
              <a:t>Debit Card</a:t>
            </a:r>
            <a:endParaRPr lang="en-US" sz="1150" dirty="0"/>
          </a:p>
        </p:txBody>
      </p:sp>
      <p:sp>
        <p:nvSpPr>
          <p:cNvPr id="13" name="Shape 10"/>
          <p:cNvSpPr/>
          <p:nvPr/>
        </p:nvSpPr>
        <p:spPr>
          <a:xfrm>
            <a:off x="10570131" y="7124105"/>
            <a:ext cx="151328" cy="151328"/>
          </a:xfrm>
          <a:prstGeom prst="roundRect">
            <a:avLst>
              <a:gd name="adj" fmla="val 12085"/>
            </a:avLst>
          </a:prstGeom>
          <a:solidFill>
            <a:srgbClr val="A7ABAF"/>
          </a:solidFill>
          <a:ln/>
        </p:spPr>
      </p:sp>
      <p:sp>
        <p:nvSpPr>
          <p:cNvPr id="14" name="Text 11"/>
          <p:cNvSpPr/>
          <p:nvPr/>
        </p:nvSpPr>
        <p:spPr>
          <a:xfrm>
            <a:off x="10782419" y="7124105"/>
            <a:ext cx="681038" cy="151328"/>
          </a:xfrm>
          <a:prstGeom prst="rect">
            <a:avLst/>
          </a:prstGeom>
          <a:noFill/>
          <a:ln/>
        </p:spPr>
        <p:txBody>
          <a:bodyPr wrap="none" lIns="0" tIns="0" rIns="0" bIns="0" rtlCol="0" anchor="t"/>
          <a:lstStyle/>
          <a:p>
            <a:pPr marL="0" indent="0" algn="l">
              <a:lnSpc>
                <a:spcPts val="1150"/>
              </a:lnSpc>
              <a:buNone/>
            </a:pPr>
            <a:r>
              <a:rPr lang="en-US" sz="1150" dirty="0">
                <a:solidFill>
                  <a:srgbClr val="151617"/>
                </a:solidFill>
                <a:latin typeface="Inconsolata" pitchFamily="34" charset="0"/>
                <a:ea typeface="Inconsolata" pitchFamily="34" charset="-122"/>
                <a:cs typeface="Inconsolata" pitchFamily="34" charset="-120"/>
              </a:rPr>
              <a:t>Gift Card</a:t>
            </a:r>
            <a:endParaRPr lang="en-US" sz="1150" dirty="0"/>
          </a:p>
        </p:txBody>
      </p:sp>
      <p:sp>
        <p:nvSpPr>
          <p:cNvPr id="15" name="Text 12"/>
          <p:cNvSpPr/>
          <p:nvPr/>
        </p:nvSpPr>
        <p:spPr>
          <a:xfrm>
            <a:off x="2093476" y="7389019"/>
            <a:ext cx="10443448" cy="403622"/>
          </a:xfrm>
          <a:prstGeom prst="rect">
            <a:avLst/>
          </a:prstGeom>
          <a:noFill/>
          <a:ln/>
        </p:spPr>
        <p:txBody>
          <a:bodyPr wrap="square" lIns="0" tIns="0" rIns="0" bIns="0" rtlCol="0" anchor="t"/>
          <a:lstStyle/>
          <a:p>
            <a:pPr marL="0" indent="0" algn="l">
              <a:lnSpc>
                <a:spcPts val="1550"/>
              </a:lnSpc>
              <a:buNone/>
            </a:pPr>
            <a:r>
              <a:rPr lang="en-US" sz="1150" b="1" dirty="0">
                <a:solidFill>
                  <a:srgbClr val="151617"/>
                </a:solidFill>
                <a:latin typeface="Inconsolata" pitchFamily="34" charset="0"/>
                <a:ea typeface="Inconsolata" pitchFamily="34" charset="-122"/>
                <a:cs typeface="Inconsolata" pitchFamily="34" charset="-120"/>
              </a:rPr>
              <a:t>Key Insight:</a:t>
            </a:r>
            <a:r>
              <a:rPr lang="en-US" sz="1150" dirty="0">
                <a:solidFill>
                  <a:srgbClr val="151617"/>
                </a:solidFill>
                <a:latin typeface="Inconsolata" pitchFamily="34" charset="0"/>
                <a:ea typeface="Inconsolata" pitchFamily="34" charset="-122"/>
                <a:cs typeface="Inconsolata" pitchFamily="34" charset="-120"/>
              </a:rPr>
              <a:t> Digital payment adoption reflects customer preference for convenience and security, with Amazon Pay showing 18% growth quarter-over-quarter.</a:t>
            </a:r>
            <a:endParaRPr lang="en-US" sz="1150" dirty="0"/>
          </a:p>
        </p:txBody>
      </p:sp>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758553" y="462677"/>
            <a:ext cx="7376755" cy="503277"/>
          </a:xfrm>
          <a:prstGeom prst="rect">
            <a:avLst/>
          </a:prstGeom>
          <a:noFill/>
          <a:ln/>
        </p:spPr>
        <p:txBody>
          <a:bodyPr wrap="none" lIns="0" tIns="0" rIns="0" bIns="0" rtlCol="0" anchor="t"/>
          <a:lstStyle/>
          <a:p>
            <a:pPr marL="0" indent="0" algn="l">
              <a:lnSpc>
                <a:spcPts val="3950"/>
              </a:lnSpc>
              <a:buNone/>
            </a:pPr>
            <a:r>
              <a:rPr lang="en-US" sz="3150" b="1" dirty="0">
                <a:solidFill>
                  <a:srgbClr val="151617"/>
                </a:solidFill>
                <a:latin typeface="Montserrat Black" pitchFamily="34" charset="0"/>
                <a:ea typeface="Montserrat Black" pitchFamily="34" charset="-122"/>
                <a:cs typeface="Montserrat Black" pitchFamily="34" charset="-120"/>
              </a:rPr>
              <a:t>Category-wise Sales Performance</a:t>
            </a:r>
            <a:endParaRPr lang="en-US" sz="3150" dirty="0"/>
          </a:p>
        </p:txBody>
      </p:sp>
      <p:sp>
        <p:nvSpPr>
          <p:cNvPr id="3" name="Text 1"/>
          <p:cNvSpPr/>
          <p:nvPr/>
        </p:nvSpPr>
        <p:spPr>
          <a:xfrm>
            <a:off x="1758553" y="1194673"/>
            <a:ext cx="11113175" cy="220266"/>
          </a:xfrm>
          <a:prstGeom prst="rect">
            <a:avLst/>
          </a:prstGeom>
          <a:noFill/>
          <a:ln/>
        </p:spPr>
        <p:txBody>
          <a:bodyPr wrap="none" lIns="0" tIns="0" rIns="0" bIns="0" rtlCol="0" anchor="t"/>
          <a:lstStyle/>
          <a:p>
            <a:pPr marL="0" indent="0" algn="l">
              <a:lnSpc>
                <a:spcPts val="1700"/>
              </a:lnSpc>
              <a:buNone/>
            </a:pPr>
            <a:r>
              <a:rPr lang="en-US" sz="1250" dirty="0">
                <a:solidFill>
                  <a:srgbClr val="151617"/>
                </a:solidFill>
                <a:latin typeface="Inconsolata" pitchFamily="34" charset="0"/>
                <a:ea typeface="Inconsolata" pitchFamily="34" charset="-122"/>
                <a:cs typeface="Inconsolata" pitchFamily="34" charset="-120"/>
              </a:rPr>
              <a:t>Electronics and Clothing emerge as the top-performing categories, driving 67% of total revenue while representing 58% of unit sales.</a:t>
            </a:r>
            <a:endParaRPr lang="en-US" sz="1250" dirty="0"/>
          </a:p>
        </p:txBody>
      </p:sp>
      <p:pic>
        <p:nvPicPr>
          <p:cNvPr id="4" name="Image 0" descr="preencoded.png"/>
          <p:cNvPicPr>
            <a:picLocks noChangeAspect="1"/>
          </p:cNvPicPr>
          <p:nvPr/>
        </p:nvPicPr>
        <p:blipFill>
          <a:blip r:embed="rId3"/>
          <a:stretch>
            <a:fillRect/>
          </a:stretch>
        </p:blipFill>
        <p:spPr>
          <a:xfrm>
            <a:off x="1758553" y="1543526"/>
            <a:ext cx="11113175" cy="5740003"/>
          </a:xfrm>
          <a:prstGeom prst="rect">
            <a:avLst/>
          </a:prstGeom>
        </p:spPr>
      </p:pic>
      <p:sp>
        <p:nvSpPr>
          <p:cNvPr id="5" name="Shape 2"/>
          <p:cNvSpPr/>
          <p:nvPr/>
        </p:nvSpPr>
        <p:spPr>
          <a:xfrm>
            <a:off x="6131481" y="7283529"/>
            <a:ext cx="160973" cy="160973"/>
          </a:xfrm>
          <a:prstGeom prst="roundRect">
            <a:avLst>
              <a:gd name="adj" fmla="val 11361"/>
            </a:avLst>
          </a:prstGeom>
          <a:solidFill>
            <a:srgbClr val="252628"/>
          </a:solidFill>
          <a:ln/>
        </p:spPr>
      </p:sp>
      <p:sp>
        <p:nvSpPr>
          <p:cNvPr id="6" name="Text 3"/>
          <p:cNvSpPr/>
          <p:nvPr/>
        </p:nvSpPr>
        <p:spPr>
          <a:xfrm>
            <a:off x="6353413" y="7283529"/>
            <a:ext cx="885468" cy="161092"/>
          </a:xfrm>
          <a:prstGeom prst="rect">
            <a:avLst/>
          </a:prstGeom>
          <a:noFill/>
          <a:ln/>
        </p:spPr>
        <p:txBody>
          <a:bodyPr wrap="none" lIns="0" tIns="0" rIns="0" bIns="0" rtlCol="0" anchor="t"/>
          <a:lstStyle/>
          <a:p>
            <a:pPr marL="0" indent="0" algn="l">
              <a:lnSpc>
                <a:spcPts val="1250"/>
              </a:lnSpc>
              <a:buNone/>
            </a:pPr>
            <a:r>
              <a:rPr lang="en-US" sz="1250" dirty="0">
                <a:solidFill>
                  <a:srgbClr val="151617"/>
                </a:solidFill>
                <a:latin typeface="Inconsolata" pitchFamily="34" charset="0"/>
                <a:ea typeface="Inconsolata" pitchFamily="34" charset="-122"/>
                <a:cs typeface="Inconsolata" pitchFamily="34" charset="-120"/>
              </a:rPr>
              <a:t>Total Sales</a:t>
            </a:r>
            <a:endParaRPr lang="en-US" sz="1250" dirty="0"/>
          </a:p>
        </p:txBody>
      </p:sp>
      <p:sp>
        <p:nvSpPr>
          <p:cNvPr id="7" name="Shape 4"/>
          <p:cNvSpPr/>
          <p:nvPr/>
        </p:nvSpPr>
        <p:spPr>
          <a:xfrm>
            <a:off x="7391281" y="7283529"/>
            <a:ext cx="160973" cy="160973"/>
          </a:xfrm>
          <a:prstGeom prst="roundRect">
            <a:avLst>
              <a:gd name="adj" fmla="val 11361"/>
            </a:avLst>
          </a:prstGeom>
          <a:solidFill>
            <a:srgbClr val="53575B"/>
          </a:solidFill>
          <a:ln/>
        </p:spPr>
      </p:sp>
      <p:sp>
        <p:nvSpPr>
          <p:cNvPr id="8" name="Text 5"/>
          <p:cNvSpPr/>
          <p:nvPr/>
        </p:nvSpPr>
        <p:spPr>
          <a:xfrm>
            <a:off x="7613213" y="7283529"/>
            <a:ext cx="644009" cy="161092"/>
          </a:xfrm>
          <a:prstGeom prst="rect">
            <a:avLst/>
          </a:prstGeom>
          <a:noFill/>
          <a:ln/>
        </p:spPr>
        <p:txBody>
          <a:bodyPr wrap="none" lIns="0" tIns="0" rIns="0" bIns="0" rtlCol="0" anchor="t"/>
          <a:lstStyle/>
          <a:p>
            <a:pPr marL="0" indent="0" algn="l">
              <a:lnSpc>
                <a:spcPts val="1250"/>
              </a:lnSpc>
              <a:buNone/>
            </a:pPr>
            <a:r>
              <a:rPr lang="en-US" sz="1250" dirty="0">
                <a:solidFill>
                  <a:srgbClr val="151617"/>
                </a:solidFill>
                <a:latin typeface="Inconsolata" pitchFamily="34" charset="0"/>
                <a:ea typeface="Inconsolata" pitchFamily="34" charset="-122"/>
                <a:cs typeface="Inconsolata" pitchFamily="34" charset="-120"/>
              </a:rPr>
              <a:t>Quantity</a:t>
            </a:r>
            <a:endParaRPr lang="en-US" sz="1250" dirty="0"/>
          </a:p>
        </p:txBody>
      </p:sp>
    </p:spTree>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9475" y="626150"/>
            <a:ext cx="7557849" cy="1416129"/>
          </a:xfrm>
          <a:prstGeom prst="rect">
            <a:avLst/>
          </a:prstGeom>
          <a:noFill/>
          <a:ln/>
        </p:spPr>
        <p:txBody>
          <a:bodyPr wrap="square" lIns="0" tIns="0" rIns="0" bIns="0" rtlCol="0" anchor="t"/>
          <a:lstStyle/>
          <a:p>
            <a:pPr marL="0" indent="0" algn="l">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Geographical Sales Distribution</a:t>
            </a:r>
            <a:endParaRPr lang="en-US" sz="4450" dirty="0"/>
          </a:p>
        </p:txBody>
      </p:sp>
      <p:sp>
        <p:nvSpPr>
          <p:cNvPr id="4" name="Shape 1"/>
          <p:cNvSpPr/>
          <p:nvPr/>
        </p:nvSpPr>
        <p:spPr>
          <a:xfrm>
            <a:off x="6279475" y="2381845"/>
            <a:ext cx="3665696" cy="2678787"/>
          </a:xfrm>
          <a:prstGeom prst="roundRect">
            <a:avLst>
              <a:gd name="adj" fmla="val 34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5" name="Text 2"/>
          <p:cNvSpPr/>
          <p:nvPr/>
        </p:nvSpPr>
        <p:spPr>
          <a:xfrm>
            <a:off x="6513671" y="2616041"/>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New York</a:t>
            </a:r>
            <a:endParaRPr lang="en-US" sz="2200" dirty="0"/>
          </a:p>
        </p:txBody>
      </p:sp>
      <p:sp>
        <p:nvSpPr>
          <p:cNvPr id="6" name="Text 3"/>
          <p:cNvSpPr/>
          <p:nvPr/>
        </p:nvSpPr>
        <p:spPr>
          <a:xfrm>
            <a:off x="6513671" y="3105745"/>
            <a:ext cx="3197304" cy="362307"/>
          </a:xfrm>
          <a:prstGeom prst="rect">
            <a:avLst/>
          </a:prstGeom>
          <a:noFill/>
          <a:ln/>
        </p:spPr>
        <p:txBody>
          <a:bodyPr wrap="none" lIns="0" tIns="0" rIns="0" bIns="0" rtlCol="0" anchor="t"/>
          <a:lstStyle/>
          <a:p>
            <a:pPr marL="0" indent="0" algn="l">
              <a:lnSpc>
                <a:spcPts val="2850"/>
              </a:lnSpc>
              <a:buNone/>
            </a:pPr>
            <a:r>
              <a:rPr lang="en-US" sz="1750" b="1" dirty="0">
                <a:solidFill>
                  <a:srgbClr val="151617"/>
                </a:solidFill>
                <a:latin typeface="Inconsolata" pitchFamily="34" charset="0"/>
                <a:ea typeface="Inconsolata" pitchFamily="34" charset="-122"/>
                <a:cs typeface="Inconsolata" pitchFamily="34" charset="-120"/>
              </a:rPr>
              <a:t>Revenue:</a:t>
            </a:r>
            <a:r>
              <a:rPr lang="en-US" sz="1750" dirty="0">
                <a:solidFill>
                  <a:srgbClr val="151617"/>
                </a:solidFill>
                <a:latin typeface="Inconsolata" pitchFamily="34" charset="0"/>
                <a:ea typeface="Inconsolata" pitchFamily="34" charset="-122"/>
                <a:cs typeface="Inconsolata" pitchFamily="34" charset="-120"/>
              </a:rPr>
              <a:t> $15K</a:t>
            </a:r>
            <a:endParaRPr lang="en-US" sz="1750" dirty="0"/>
          </a:p>
        </p:txBody>
      </p:sp>
      <p:sp>
        <p:nvSpPr>
          <p:cNvPr id="7" name="Text 4"/>
          <p:cNvSpPr/>
          <p:nvPr/>
        </p:nvSpPr>
        <p:spPr>
          <a:xfrm>
            <a:off x="6513671" y="3603784"/>
            <a:ext cx="3197304" cy="362307"/>
          </a:xfrm>
          <a:prstGeom prst="rect">
            <a:avLst/>
          </a:prstGeom>
          <a:noFill/>
          <a:ln/>
        </p:spPr>
        <p:txBody>
          <a:bodyPr wrap="none" lIns="0" tIns="0" rIns="0" bIns="0" rtlCol="0" anchor="t"/>
          <a:lstStyle/>
          <a:p>
            <a:pPr marL="0" indent="0" algn="l">
              <a:lnSpc>
                <a:spcPts val="2850"/>
              </a:lnSpc>
              <a:buNone/>
            </a:pPr>
            <a:r>
              <a:rPr lang="en-US" sz="1750" b="1" dirty="0">
                <a:solidFill>
                  <a:srgbClr val="151617"/>
                </a:solidFill>
                <a:latin typeface="Inconsolata" pitchFamily="34" charset="0"/>
                <a:ea typeface="Inconsolata" pitchFamily="34" charset="-122"/>
                <a:cs typeface="Inconsolata" pitchFamily="34" charset="-120"/>
              </a:rPr>
              <a:t>Top Category:</a:t>
            </a:r>
            <a:r>
              <a:rPr lang="en-US" sz="1750" dirty="0">
                <a:solidFill>
                  <a:srgbClr val="151617"/>
                </a:solidFill>
                <a:latin typeface="Inconsolata" pitchFamily="34" charset="0"/>
                <a:ea typeface="Inconsolata" pitchFamily="34" charset="-122"/>
                <a:cs typeface="Inconsolata" pitchFamily="34" charset="-120"/>
              </a:rPr>
              <a:t> Electronics</a:t>
            </a:r>
            <a:endParaRPr lang="en-US" sz="1750" dirty="0"/>
          </a:p>
        </p:txBody>
      </p:sp>
      <p:sp>
        <p:nvSpPr>
          <p:cNvPr id="8" name="Text 5"/>
          <p:cNvSpPr/>
          <p:nvPr/>
        </p:nvSpPr>
        <p:spPr>
          <a:xfrm>
            <a:off x="6513671" y="4101822"/>
            <a:ext cx="3197304" cy="724614"/>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38% of electronics sales originate in New York</a:t>
            </a:r>
            <a:endParaRPr lang="en-US" sz="1750" dirty="0"/>
          </a:p>
        </p:txBody>
      </p:sp>
      <p:sp>
        <p:nvSpPr>
          <p:cNvPr id="9" name="Shape 6"/>
          <p:cNvSpPr/>
          <p:nvPr/>
        </p:nvSpPr>
        <p:spPr>
          <a:xfrm>
            <a:off x="10171509" y="2381845"/>
            <a:ext cx="3665815" cy="2678787"/>
          </a:xfrm>
          <a:prstGeom prst="roundRect">
            <a:avLst>
              <a:gd name="adj" fmla="val 341"/>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0" name="Text 7"/>
          <p:cNvSpPr/>
          <p:nvPr/>
        </p:nvSpPr>
        <p:spPr>
          <a:xfrm>
            <a:off x="10405705" y="2616041"/>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Los Angeles</a:t>
            </a:r>
            <a:endParaRPr lang="en-US" sz="2200" dirty="0"/>
          </a:p>
        </p:txBody>
      </p:sp>
      <p:sp>
        <p:nvSpPr>
          <p:cNvPr id="11" name="Text 8"/>
          <p:cNvSpPr/>
          <p:nvPr/>
        </p:nvSpPr>
        <p:spPr>
          <a:xfrm>
            <a:off x="10405705" y="3105745"/>
            <a:ext cx="3197423" cy="362307"/>
          </a:xfrm>
          <a:prstGeom prst="rect">
            <a:avLst/>
          </a:prstGeom>
          <a:noFill/>
          <a:ln/>
        </p:spPr>
        <p:txBody>
          <a:bodyPr wrap="none" lIns="0" tIns="0" rIns="0" bIns="0" rtlCol="0" anchor="t"/>
          <a:lstStyle/>
          <a:p>
            <a:pPr marL="0" indent="0" algn="l">
              <a:lnSpc>
                <a:spcPts val="2850"/>
              </a:lnSpc>
              <a:buNone/>
            </a:pPr>
            <a:r>
              <a:rPr lang="en-US" sz="1750" b="1" dirty="0">
                <a:solidFill>
                  <a:srgbClr val="151617"/>
                </a:solidFill>
                <a:latin typeface="Inconsolata" pitchFamily="34" charset="0"/>
                <a:ea typeface="Inconsolata" pitchFamily="34" charset="-122"/>
                <a:cs typeface="Inconsolata" pitchFamily="34" charset="-120"/>
              </a:rPr>
              <a:t>Revenue:</a:t>
            </a:r>
            <a:r>
              <a:rPr lang="en-US" sz="1750" dirty="0">
                <a:solidFill>
                  <a:srgbClr val="151617"/>
                </a:solidFill>
                <a:latin typeface="Inconsolata" pitchFamily="34" charset="0"/>
                <a:ea typeface="Inconsolata" pitchFamily="34" charset="-122"/>
                <a:cs typeface="Inconsolata" pitchFamily="34" charset="-120"/>
              </a:rPr>
              <a:t> $12K</a:t>
            </a:r>
            <a:endParaRPr lang="en-US" sz="1750" dirty="0"/>
          </a:p>
        </p:txBody>
      </p:sp>
      <p:sp>
        <p:nvSpPr>
          <p:cNvPr id="12" name="Text 9"/>
          <p:cNvSpPr/>
          <p:nvPr/>
        </p:nvSpPr>
        <p:spPr>
          <a:xfrm>
            <a:off x="10405705" y="3603784"/>
            <a:ext cx="3197423" cy="362307"/>
          </a:xfrm>
          <a:prstGeom prst="rect">
            <a:avLst/>
          </a:prstGeom>
          <a:noFill/>
          <a:ln/>
        </p:spPr>
        <p:txBody>
          <a:bodyPr wrap="none" lIns="0" tIns="0" rIns="0" bIns="0" rtlCol="0" anchor="t"/>
          <a:lstStyle/>
          <a:p>
            <a:pPr marL="0" indent="0" algn="l">
              <a:lnSpc>
                <a:spcPts val="2850"/>
              </a:lnSpc>
              <a:buNone/>
            </a:pPr>
            <a:r>
              <a:rPr lang="en-US" sz="1750" b="1" dirty="0">
                <a:solidFill>
                  <a:srgbClr val="151617"/>
                </a:solidFill>
                <a:latin typeface="Inconsolata" pitchFamily="34" charset="0"/>
                <a:ea typeface="Inconsolata" pitchFamily="34" charset="-122"/>
                <a:cs typeface="Inconsolata" pitchFamily="34" charset="-120"/>
              </a:rPr>
              <a:t>Top Category:</a:t>
            </a:r>
            <a:r>
              <a:rPr lang="en-US" sz="1750" dirty="0">
                <a:solidFill>
                  <a:srgbClr val="151617"/>
                </a:solidFill>
                <a:latin typeface="Inconsolata" pitchFamily="34" charset="0"/>
                <a:ea typeface="Inconsolata" pitchFamily="34" charset="-122"/>
                <a:cs typeface="Inconsolata" pitchFamily="34" charset="-120"/>
              </a:rPr>
              <a:t> Clothing</a:t>
            </a:r>
            <a:endParaRPr lang="en-US" sz="1750" dirty="0"/>
          </a:p>
        </p:txBody>
      </p:sp>
      <p:sp>
        <p:nvSpPr>
          <p:cNvPr id="13" name="Text 10"/>
          <p:cNvSpPr/>
          <p:nvPr/>
        </p:nvSpPr>
        <p:spPr>
          <a:xfrm>
            <a:off x="10405705" y="4101822"/>
            <a:ext cx="3197423" cy="724614"/>
          </a:xfrm>
          <a:prstGeom prst="rect">
            <a:avLst/>
          </a:prstGeom>
          <a:noFill/>
          <a:ln/>
        </p:spPr>
        <p:txBody>
          <a:bodyPr wrap="squar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32% of clothing sales concentrated in LA market</a:t>
            </a:r>
            <a:endParaRPr lang="en-US" sz="1750" dirty="0"/>
          </a:p>
        </p:txBody>
      </p:sp>
      <p:sp>
        <p:nvSpPr>
          <p:cNvPr id="14" name="Shape 11"/>
          <p:cNvSpPr/>
          <p:nvPr/>
        </p:nvSpPr>
        <p:spPr>
          <a:xfrm>
            <a:off x="6279475" y="5286970"/>
            <a:ext cx="7557849" cy="2316480"/>
          </a:xfrm>
          <a:prstGeom prst="roundRect">
            <a:avLst>
              <a:gd name="adj" fmla="val 395"/>
            </a:avLst>
          </a:prstGeom>
          <a:solidFill>
            <a:srgbClr val="F8ECE4"/>
          </a:solidFill>
          <a:ln w="7620">
            <a:solidFill>
              <a:srgbClr val="151617"/>
            </a:solidFill>
            <a:prstDash val="solid"/>
          </a:ln>
          <a:effectLst>
            <a:outerShdw dist="20320" dir="2700000" algn="bl" rotWithShape="0">
              <a:srgbClr val="151617">
                <a:alpha val="100000"/>
              </a:srgbClr>
            </a:outerShdw>
          </a:effectLst>
        </p:spPr>
      </p:sp>
      <p:sp>
        <p:nvSpPr>
          <p:cNvPr id="15" name="Text 12"/>
          <p:cNvSpPr/>
          <p:nvPr/>
        </p:nvSpPr>
        <p:spPr>
          <a:xfrm>
            <a:off x="6513671" y="5521166"/>
            <a:ext cx="2832616" cy="353973"/>
          </a:xfrm>
          <a:prstGeom prst="rect">
            <a:avLst/>
          </a:prstGeom>
          <a:noFill/>
          <a:ln/>
        </p:spPr>
        <p:txBody>
          <a:bodyPr wrap="none" lIns="0" tIns="0" rIns="0" bIns="0" rtlCol="0" anchor="t"/>
          <a:lstStyle/>
          <a:p>
            <a:pPr marL="0" indent="0" algn="l">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Chicago &amp; Boston</a:t>
            </a:r>
            <a:endParaRPr lang="en-US" sz="2200" dirty="0"/>
          </a:p>
        </p:txBody>
      </p:sp>
      <p:sp>
        <p:nvSpPr>
          <p:cNvPr id="16" name="Text 13"/>
          <p:cNvSpPr/>
          <p:nvPr/>
        </p:nvSpPr>
        <p:spPr>
          <a:xfrm>
            <a:off x="6513671" y="6010870"/>
            <a:ext cx="7089458" cy="362307"/>
          </a:xfrm>
          <a:prstGeom prst="rect">
            <a:avLst/>
          </a:prstGeom>
          <a:noFill/>
          <a:ln/>
        </p:spPr>
        <p:txBody>
          <a:bodyPr wrap="none" lIns="0" tIns="0" rIns="0" bIns="0" rtlCol="0" anchor="t"/>
          <a:lstStyle/>
          <a:p>
            <a:pPr marL="0" indent="0" algn="l">
              <a:lnSpc>
                <a:spcPts val="2850"/>
              </a:lnSpc>
              <a:buNone/>
            </a:pPr>
            <a:r>
              <a:rPr lang="en-US" sz="1750" b="1" dirty="0">
                <a:solidFill>
                  <a:srgbClr val="151617"/>
                </a:solidFill>
                <a:latin typeface="Inconsolata" pitchFamily="34" charset="0"/>
                <a:ea typeface="Inconsolata" pitchFamily="34" charset="-122"/>
                <a:cs typeface="Inconsolata" pitchFamily="34" charset="-120"/>
              </a:rPr>
              <a:t>Combined:</a:t>
            </a:r>
            <a:r>
              <a:rPr lang="en-US" sz="1750" dirty="0">
                <a:solidFill>
                  <a:srgbClr val="151617"/>
                </a:solidFill>
                <a:latin typeface="Inconsolata" pitchFamily="34" charset="0"/>
                <a:ea typeface="Inconsolata" pitchFamily="34" charset="-122"/>
                <a:cs typeface="Inconsolata" pitchFamily="34" charset="-120"/>
              </a:rPr>
              <a:t> $16K</a:t>
            </a:r>
            <a:endParaRPr lang="en-US" sz="1750" dirty="0"/>
          </a:p>
        </p:txBody>
      </p:sp>
      <p:sp>
        <p:nvSpPr>
          <p:cNvPr id="17" name="Text 14"/>
          <p:cNvSpPr/>
          <p:nvPr/>
        </p:nvSpPr>
        <p:spPr>
          <a:xfrm>
            <a:off x="6513671" y="6508909"/>
            <a:ext cx="7089458" cy="362307"/>
          </a:xfrm>
          <a:prstGeom prst="rect">
            <a:avLst/>
          </a:prstGeom>
          <a:noFill/>
          <a:ln/>
        </p:spPr>
        <p:txBody>
          <a:bodyPr wrap="none" lIns="0" tIns="0" rIns="0" bIns="0" rtlCol="0" anchor="t"/>
          <a:lstStyle/>
          <a:p>
            <a:pPr marL="0" indent="0" algn="l">
              <a:lnSpc>
                <a:spcPts val="2850"/>
              </a:lnSpc>
              <a:buNone/>
            </a:pPr>
            <a:r>
              <a:rPr lang="en-US" sz="1750" b="1" dirty="0">
                <a:solidFill>
                  <a:srgbClr val="151617"/>
                </a:solidFill>
                <a:latin typeface="Inconsolata" pitchFamily="34" charset="0"/>
                <a:ea typeface="Inconsolata" pitchFamily="34" charset="-122"/>
                <a:cs typeface="Inconsolata" pitchFamily="34" charset="-120"/>
              </a:rPr>
              <a:t>Strong in:</a:t>
            </a:r>
            <a:r>
              <a:rPr lang="en-US" sz="1750" dirty="0">
                <a:solidFill>
                  <a:srgbClr val="151617"/>
                </a:solidFill>
                <a:latin typeface="Inconsolata" pitchFamily="34" charset="0"/>
                <a:ea typeface="Inconsolata" pitchFamily="34" charset="-122"/>
                <a:cs typeface="Inconsolata" pitchFamily="34" charset="-120"/>
              </a:rPr>
              <a:t> Books &amp; Furniture</a:t>
            </a:r>
            <a:endParaRPr lang="en-US" sz="1750" dirty="0"/>
          </a:p>
        </p:txBody>
      </p:sp>
      <p:sp>
        <p:nvSpPr>
          <p:cNvPr id="18" name="Text 15"/>
          <p:cNvSpPr/>
          <p:nvPr/>
        </p:nvSpPr>
        <p:spPr>
          <a:xfrm>
            <a:off x="6513671" y="7006947"/>
            <a:ext cx="7089458" cy="362307"/>
          </a:xfrm>
          <a:prstGeom prst="rect">
            <a:avLst/>
          </a:prstGeom>
          <a:noFill/>
          <a:ln/>
        </p:spPr>
        <p:txBody>
          <a:bodyPr wrap="none" lIns="0" tIns="0" rIns="0" bIns="0" rtlCol="0" anchor="t"/>
          <a:lstStyle/>
          <a:p>
            <a:pPr marL="0" indent="0" algn="l">
              <a:lnSpc>
                <a:spcPts val="2850"/>
              </a:lnSpc>
              <a:buNone/>
            </a:pPr>
            <a:r>
              <a:rPr lang="en-US" sz="1750" dirty="0">
                <a:solidFill>
                  <a:srgbClr val="151617"/>
                </a:solidFill>
                <a:latin typeface="Inconsolata" pitchFamily="34" charset="0"/>
                <a:ea typeface="Inconsolata" pitchFamily="34" charset="-122"/>
                <a:cs typeface="Inconsolata" pitchFamily="34" charset="-120"/>
              </a:rPr>
              <a:t>Midwest and Northeast show balanced category distribution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Custom 4">
      <a:dk1>
        <a:sysClr val="windowText" lastClr="000000"/>
      </a:dk1>
      <a:lt1>
        <a:srgbClr val="FBE5D5"/>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TotalTime>
  <Words>593</Words>
  <Application>Microsoft Office PowerPoint</Application>
  <PresentationFormat>Custom</PresentationFormat>
  <Paragraphs>80</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Arial</vt:lpstr>
      <vt:lpstr>Montserrat Black</vt:lpstr>
      <vt:lpstr>Calibri Light</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Stud</dc:creator>
  <cp:lastModifiedBy>DELL</cp:lastModifiedBy>
  <cp:revision>7</cp:revision>
  <dcterms:created xsi:type="dcterms:W3CDTF">2026-02-02T07:15:34Z</dcterms:created>
  <dcterms:modified xsi:type="dcterms:W3CDTF">2026-02-02T08:18:07Z</dcterms:modified>
</cp:coreProperties>
</file>